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57" r:id="rId7"/>
    <p:sldId id="264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Καλώς ορίσατε" id="{E75E278A-FF0E-49A4-B170-79828D63BBAD}">
          <p14:sldIdLst>
            <p14:sldId id="256"/>
          </p14:sldIdLst>
        </p14:section>
        <p14:section name="Σχεδιάστε, εντυπωσιάστε, συνεργαστείτε" id="{B9B51309-D148-4332-87C2-07BE32FBCA3B}">
          <p14:sldIdLst>
            <p14:sldId id="262"/>
            <p14:sldId id="257"/>
            <p14:sldId id="264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Μάθετε περισσότερα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82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 modMainMaster modNotesMaster modHandout">
      <pc:chgData name="Fake Test User" userId="SID-0" providerId="Test" clId="FakeClientId" dt="2019-08-05T02:33:01.927" v="50"/>
      <pc:docMkLst>
        <pc:docMk/>
      </pc:docMkLst>
      <pc:sldChg chg="modSp mod modNotes">
        <pc:chgData name="Fake Test User" userId="SID-0" providerId="Test" clId="FakeClientId" dt="2019-08-02T02:23:04.096" v="24" actId="790"/>
        <pc:sldMkLst>
          <pc:docMk/>
          <pc:sldMk cId="2471807738" sldId="256"/>
        </pc:sldMkLst>
        <pc:spChg chg="mod">
          <ac:chgData name="Fake Test User" userId="SID-0" providerId="Test" clId="FakeClientId" dt="2019-08-02T02:23:04.096" v="24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2T02:23:04.096" v="24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2T02:29:58.602" v="42" actId="14826"/>
        <pc:sldMkLst>
          <pc:docMk/>
          <pc:sldMk cId="1328676004" sldId="257"/>
        </pc:sldMkLst>
        <pc:spChg chg="mod">
          <ac:chgData name="Fake Test User" userId="SID-0" providerId="Test" clId="FakeClientId" dt="2019-08-02T02:23:27.547" v="26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2T02:23:27.547" v="26" actId="790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2T02:25:41.476" v="36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2T02:29:44.337" v="41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2T02:29:58.602" v="42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2T02:29:18.089" v="40" actId="14826"/>
        <pc:sldMkLst>
          <pc:docMk/>
          <pc:sldMk cId="2090733893" sldId="262"/>
        </pc:sldMkLst>
        <pc:spChg chg="mod">
          <ac:chgData name="Fake Test User" userId="SID-0" providerId="Test" clId="FakeClientId" dt="2019-08-02T02:23:12.361" v="25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2T02:23:12.361" v="25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2T02:29:05.449" v="39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2T02:29:18.089" v="40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2T02:28:47.418" v="38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5T02:33:01.927" v="50"/>
        <pc:sldMkLst>
          <pc:docMk/>
          <pc:sldMk cId="2317502127" sldId="263"/>
        </pc:sldMkLst>
        <pc:spChg chg="mod">
          <ac:chgData name="Fake Test User" userId="SID-0" providerId="Test" clId="FakeClientId" dt="2019-08-02T02:24:01.045" v="28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5T02:31:09.353" v="48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2T02:27:08.815" v="37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5T02:33:01.927" v="50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5T02:32:37.147" v="49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2T02:30:17.399" v="43" actId="14826"/>
        <pc:sldMkLst>
          <pc:docMk/>
          <pc:sldMk cId="1531532291" sldId="264"/>
        </pc:sldMkLst>
        <pc:spChg chg="mod">
          <ac:chgData name="Fake Test User" userId="SID-0" providerId="Test" clId="FakeClientId" dt="2019-08-02T02:23:40.468" v="27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2T02:23:40.468" v="27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2T02:30:17.399" v="43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2T02:20:10.829" v="17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2T02:17:14.728" v="6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2T02:17:14.728" v="6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2T02:17:14.728" v="6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2T02:17:14.728" v="6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2T02:17:14.728" v="6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2T02:17:25.693" v="7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17:25.693" v="7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7:44.784" v="8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17:44.784" v="8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8:41.761" v="9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18:41.761" v="9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8:50.744" v="1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2:18:50.744" v="1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9:00.071" v="1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2T02:19:00.071" v="1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9:11.741" v="1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9:11.741" v="1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9:24.177" v="1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2T02:19:24.177" v="1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9:24.177" v="1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9:24.177" v="1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9:37.660" v="14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9:37.660" v="14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19:46.816" v="1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19:46.816" v="1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20:00.237" v="1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20:00.237" v="1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2:20:10.829" v="17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2:20:10.829" v="17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E9035118-6A37-4BEA-821E-CD04A4D7AE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1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319989D5-8D3B-4C3C-9AF4-59A85BE109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8CBF-9CEE-49E8-9481-6B94875F5F69}" type="datetime1">
              <a:rPr lang="el-GR" noProof="1" smtClean="0"/>
              <a:t>13/4/2020</a:t>
            </a:fld>
            <a:endParaRPr lang="el-GR" noProof="1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0570DFF4-A496-461B-A42F-840111BECC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1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BCAA38F7-F850-49A0-8B6F-FF6365B1A1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E474-DDD9-46F0-9ECB-83FA1096465D}" type="slidenum">
              <a:rPr lang="el-GR" noProof="1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386247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1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B02BEE-B1BC-41D5-8720-94A2874748A9}" type="datetime1">
              <a:rPr lang="el-GR" noProof="1" smtClean="0"/>
              <a:t>13/4/2020</a:t>
            </a:fld>
            <a:endParaRPr lang="el-GR" noProof="1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1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1"/>
              <a:t>Δεύτερου επιπέδου</a:t>
            </a:r>
          </a:p>
          <a:p>
            <a:pPr lvl="2" rtl="0"/>
            <a:r>
              <a:rPr lang="el-GR" noProof="1"/>
              <a:t>Τρίτου επιπέδου</a:t>
            </a:r>
          </a:p>
          <a:p>
            <a:pPr lvl="3" rtl="0"/>
            <a:r>
              <a:rPr lang="el-GR" noProof="1"/>
              <a:t>Τέταρτου επιπέδου</a:t>
            </a:r>
          </a:p>
          <a:p>
            <a:pPr lvl="4" rtl="0"/>
            <a:r>
              <a:rPr lang="el-GR" noProof="1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1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l-GR" noProof="1" dirty="0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l-GR" noProof="1" smtClean="0"/>
              <a:t>1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1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noProof="1" dirty="0" smtClean="0"/>
              <a:t>2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230579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1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noProof="1" dirty="0" smtClean="0"/>
              <a:t>3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407548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1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l-GR" noProof="1" dirty="0" smtClean="0"/>
              <a:t>4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225409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1"/>
              <a:t>Κάντε κλικ για να επεξεργαστείτε το Στυλ κύριου υποτίτλου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591B8F-B46D-4D1D-994C-C1518AFCBBF2}" type="datetime1">
              <a:rPr lang="el-GR" noProof="1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1"/>
              <a:t>Δεύτερου επιπέδου</a:t>
            </a:r>
          </a:p>
          <a:p>
            <a:pPr lvl="2" rtl="0"/>
            <a:r>
              <a:rPr lang="el-GR" noProof="1"/>
              <a:t>Τρίτου επιπέδου</a:t>
            </a:r>
          </a:p>
          <a:p>
            <a:pPr lvl="3" rtl="0"/>
            <a:r>
              <a:rPr lang="el-GR" noProof="1"/>
              <a:t>Τέταρτου επιπέδου</a:t>
            </a:r>
          </a:p>
          <a:p>
            <a:pPr lvl="4" rtl="0"/>
            <a:r>
              <a:rPr lang="el-GR" noProof="1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3E926-6EFB-40C8-8DEF-0F57B9D64618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1"/>
              <a:t>Δεύτερου επιπέδου</a:t>
            </a:r>
          </a:p>
          <a:p>
            <a:pPr lvl="2" rtl="0"/>
            <a:r>
              <a:rPr lang="el-GR" noProof="1"/>
              <a:t>Τρίτου επιπέδου</a:t>
            </a:r>
          </a:p>
          <a:p>
            <a:pPr lvl="3" rtl="0"/>
            <a:r>
              <a:rPr lang="el-GR" noProof="1"/>
              <a:t>Τέταρτου επιπέδου</a:t>
            </a:r>
          </a:p>
          <a:p>
            <a:pPr lvl="4" rtl="0"/>
            <a:r>
              <a:rPr lang="el-GR" noProof="1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9AD09-7919-4B58-8D17-B6AD96E808C4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8" name="Ορθογώνιο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1"/>
              <a:t>Δεύτερου επιπέδου</a:t>
            </a:r>
          </a:p>
          <a:p>
            <a:pPr lvl="2" rtl="0"/>
            <a:r>
              <a:rPr lang="el-GR" noProof="1"/>
              <a:t>Τρίτου επιπέδου</a:t>
            </a:r>
          </a:p>
          <a:p>
            <a:pPr lvl="3" rtl="0"/>
            <a:r>
              <a:rPr lang="el-GR" noProof="1"/>
              <a:t>Τέταρτου επιπέδου</a:t>
            </a:r>
          </a:p>
          <a:p>
            <a:pPr lvl="4" rtl="0"/>
            <a:r>
              <a:rPr lang="el-GR" noProof="1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A6A037-0844-4869-9AF1-57DB832055ED}" type="datetime1">
              <a:rPr lang="el-GR" noProof="1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48D0A-4FCD-43AF-95C0-5ECEC0ED749F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8" name="Ορθογώνιο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Τρίτου επιπέδου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Τρίτου επιπέδου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B9FED-3F3E-40F6-A627-41436100167A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Τρίτου επιπέδου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Τρίτου επιπέδου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C4F320-1ECC-4F30-B57E-41F8AC6D3C6B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11" name="Ορθογώνιο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980BF3-2F4E-4162-A50A-D999EAAAC0EE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  <p:sp>
        <p:nvSpPr>
          <p:cNvPr id="7" name="Ορθογώνιο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5B0FEA-1AF5-4FE7-A98D-AB293EE6241A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Κάντε κλικ για επεξεργασία των στυλ κειμένου του υποδείγματος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Δεύτερου επιπέδου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Τρίτου επιπέδου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Τέταρτου επιπέδου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l-GR" noProof="1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A4E1F3-CFD3-4187-8307-274E30FAB7AA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1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A92F1-8CD4-4138-BF3D-5134C6EE9F0A}" type="datetime1">
              <a:rPr lang="el-GR" noProof="1" dirty="0" smtClean="0"/>
              <a:t>13/4/2020</a:t>
            </a:fld>
            <a:endParaRPr lang="el-GR" noProof="1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1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-GR" noProof="1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1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1"/>
              <a:t>Δεύτερου επιπέδου</a:t>
            </a:r>
          </a:p>
          <a:p>
            <a:pPr lvl="2" rtl="0"/>
            <a:r>
              <a:rPr lang="el-GR" noProof="1"/>
              <a:t>Τρίτου επιπέδου</a:t>
            </a:r>
          </a:p>
          <a:p>
            <a:pPr lvl="3" rtl="0"/>
            <a:r>
              <a:rPr lang="el-GR" noProof="1"/>
              <a:t>Τέταρτου επιπέδου</a:t>
            </a:r>
          </a:p>
          <a:p>
            <a:pPr lvl="4" rtl="0"/>
            <a:r>
              <a:rPr lang="el-GR" noProof="1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73D9B7B-D388-4BBB-A9E0-F6BE4DD519E4}" type="datetime1">
              <a:rPr lang="el-GR" noProof="1" smtClean="0"/>
              <a:t>13/4/2020</a:t>
            </a:fld>
            <a:endParaRPr lang="el-GR" noProof="1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noProof="1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l-GR" noProof="1" dirty="0" smtClean="0"/>
              <a:t>‹#›</a:t>
            </a:fld>
            <a:endParaRPr lang="el-GR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38200" y="858129"/>
            <a:ext cx="10219006" cy="3713871"/>
          </a:xfrm>
        </p:spPr>
        <p:txBody>
          <a:bodyPr rtlCol="0">
            <a:noAutofit/>
          </a:bodyPr>
          <a:lstStyle/>
          <a:p>
            <a:pPr algn="ctr" rtl="0"/>
            <a:r>
              <a:rPr lang="el-GR" sz="6600" b="1" noProof="1" smtClean="0">
                <a:latin typeface="+mn-lt"/>
              </a:rPr>
              <a:t/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>
                <a:latin typeface="+mn-lt"/>
              </a:rPr>
              <a:t/>
            </a:r>
            <a:br>
              <a:rPr lang="el-GR" sz="6600" b="1" noProof="1">
                <a:latin typeface="+mn-lt"/>
              </a:rPr>
            </a:br>
            <a:r>
              <a:rPr lang="el-GR" sz="6600" b="1" noProof="1" smtClean="0">
                <a:latin typeface="+mn-lt"/>
              </a:rPr>
              <a:t/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>
                <a:latin typeface="+mn-lt"/>
              </a:rPr>
              <a:t/>
            </a:r>
            <a:br>
              <a:rPr lang="el-GR" sz="6600" b="1" noProof="1">
                <a:latin typeface="+mn-lt"/>
              </a:rPr>
            </a:br>
            <a:r>
              <a:rPr lang="el-GR" sz="6600" b="1" noProof="1" smtClean="0">
                <a:latin typeface="+mn-lt"/>
              </a:rPr>
              <a:t/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>
                <a:latin typeface="+mn-lt"/>
              </a:rPr>
              <a:t/>
            </a:r>
            <a:br>
              <a:rPr lang="el-GR" sz="6600" b="1" noProof="1">
                <a:latin typeface="+mn-lt"/>
              </a:rPr>
            </a:br>
            <a:r>
              <a:rPr lang="el-GR" sz="6600" b="1" noProof="1" smtClean="0">
                <a:latin typeface="+mn-lt"/>
              </a:rPr>
              <a:t/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>
                <a:latin typeface="+mn-lt"/>
              </a:rPr>
              <a:t/>
            </a:r>
            <a:br>
              <a:rPr lang="el-GR" sz="6600" b="1" noProof="1">
                <a:latin typeface="+mn-lt"/>
              </a:rPr>
            </a:br>
            <a:r>
              <a:rPr lang="el-GR" sz="6600" b="1" noProof="1" smtClean="0">
                <a:latin typeface="+mn-lt"/>
              </a:rPr>
              <a:t/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 smtClean="0">
                <a:latin typeface="+mn-lt"/>
              </a:rPr>
              <a:t>Μέτρα στήριξης</a:t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 smtClean="0">
                <a:latin typeface="+mn-lt"/>
              </a:rPr>
              <a:t>ναυτικής εργασίας</a:t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 smtClean="0">
                <a:latin typeface="+mn-lt"/>
              </a:rPr>
              <a:t>λόγω της πανδημίας </a:t>
            </a:r>
            <a:br>
              <a:rPr lang="el-GR" sz="6600" b="1" noProof="1" smtClean="0">
                <a:latin typeface="+mn-lt"/>
              </a:rPr>
            </a:br>
            <a:r>
              <a:rPr lang="el-GR" sz="6600" b="1" noProof="1" smtClean="0">
                <a:latin typeface="+mn-lt"/>
              </a:rPr>
              <a:t>του κορωνοϊού</a:t>
            </a:r>
            <a:r>
              <a:rPr lang="el-GR" sz="6600" b="1" noProof="1">
                <a:latin typeface="+mn-lt"/>
              </a:rPr>
              <a:t/>
            </a:r>
            <a:br>
              <a:rPr lang="el-GR" sz="6600" b="1" noProof="1">
                <a:latin typeface="+mn-lt"/>
              </a:rPr>
            </a:br>
            <a:endParaRPr lang="el-GR" sz="2800" b="1" noProof="1"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2542" y="5035639"/>
            <a:ext cx="12079458" cy="1620726"/>
          </a:xfrm>
        </p:spPr>
        <p:txBody>
          <a:bodyPr rtlCol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2000" b="1" noProof="1">
                <a:latin typeface="+mn-lt"/>
              </a:rPr>
              <a:t>Μελέτη του Βασιλείου Απ.Τσιαντή</a:t>
            </a:r>
            <a:r>
              <a:rPr lang="el-GR" sz="2000" b="1" noProof="1" smtClean="0">
                <a:latin typeface="+mn-lt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2000" b="1" noProof="1" smtClean="0">
                <a:latin typeface="+mn-lt"/>
              </a:rPr>
              <a:t>Δικηγόρου </a:t>
            </a:r>
            <a:r>
              <a:rPr lang="el-GR" sz="2000" b="1" noProof="1">
                <a:latin typeface="+mn-lt"/>
              </a:rPr>
              <a:t>Παρ’Αρείω Πάγω</a:t>
            </a:r>
            <a:r>
              <a:rPr lang="el-GR" sz="2000" b="1" noProof="1" smtClean="0">
                <a:latin typeface="+mn-lt"/>
              </a:rPr>
              <a:t>, </a:t>
            </a:r>
            <a:r>
              <a:rPr lang="el-GR" sz="2000" b="1" noProof="1">
                <a:latin typeface="+mn-lt"/>
              </a:rPr>
              <a:t>Εργατολόγου</a:t>
            </a:r>
            <a:r>
              <a:rPr lang="el-GR" sz="2000" b="1" noProof="1" smtClean="0">
                <a:latin typeface="+mn-lt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2000" b="1" noProof="1" smtClean="0">
                <a:latin typeface="+mn-lt"/>
              </a:rPr>
              <a:t>Νομικού </a:t>
            </a:r>
            <a:r>
              <a:rPr lang="el-GR" sz="2000" b="1" noProof="1">
                <a:latin typeface="+mn-lt"/>
              </a:rPr>
              <a:t>Συμβούλου ΠΕΜΕΝ, ΣΤΕΦΕΝΣΩΝ, </a:t>
            </a:r>
            <a:r>
              <a:rPr lang="el-GR" sz="2000" b="1" noProof="1" smtClean="0">
                <a:latin typeface="+mn-lt"/>
              </a:rPr>
              <a:t>ΠΕΕΜΑΓΕΝ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sz="2000" b="1" noProof="1" smtClean="0">
                <a:latin typeface="+mn-lt"/>
              </a:rPr>
              <a:t>Σκουζέ 28, Πειραιάς, τηλ. 210-4288085, 693-4256328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l-GR" sz="2000" noProof="1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ΣΧΟΛΙΑ - ΕΠΙΣΗΜΑΝΣΕΙΣ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9773991" cy="435133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Κρίνεται σκόπιμο και επιβεβλημένο να περιληφθούν συμπληρωματικά </a:t>
            </a:r>
            <a:r>
              <a:rPr lang="el-GR" dirty="0"/>
              <a:t>στους δικαιούχους ναυτικούς της έκτακτης οικονομικής ενίσχυσης, ως αποζημίωσης ειδικού σκοπού του άρθρου εξηκοστού τρίτου της ως άνω από 30-03-2020 Πράξης Νομοθετικού Περιεχομένου (Α΄ 75), και </a:t>
            </a:r>
            <a:r>
              <a:rPr lang="el-GR" b="1" dirty="0" smtClean="0"/>
              <a:t>πρόσθετες κατηγορίες </a:t>
            </a:r>
            <a:r>
              <a:rPr lang="el-GR" b="1" dirty="0"/>
              <a:t>ναυτικών</a:t>
            </a:r>
            <a:r>
              <a:rPr lang="el-GR" dirty="0"/>
              <a:t>, οι </a:t>
            </a:r>
            <a:r>
              <a:rPr lang="el-GR" dirty="0" smtClean="0"/>
              <a:t>οποίοι:</a:t>
            </a:r>
          </a:p>
          <a:p>
            <a:pPr algn="just"/>
            <a:r>
              <a:rPr lang="el-GR" dirty="0" smtClean="0"/>
              <a:t>-υπηρετούν σε κατηγορίες πλοίων, που δεν περιλαμβάνονται στις αναφερόμενες στην ως άνω υπουργική απόφαση ή</a:t>
            </a:r>
          </a:p>
          <a:p>
            <a:pPr algn="just"/>
            <a:r>
              <a:rPr lang="el-GR" dirty="0" smtClean="0"/>
              <a:t>- </a:t>
            </a:r>
            <a:r>
              <a:rPr lang="el-GR" dirty="0"/>
              <a:t>απασχολούνται εποχιακά σε </a:t>
            </a:r>
            <a:r>
              <a:rPr lang="el-GR" dirty="0" smtClean="0"/>
              <a:t>διάφορες κατηγορίες πλοίων ως ξενοδοχειακό προσωπικό (Μάγειρες κλπ.), </a:t>
            </a:r>
            <a:r>
              <a:rPr lang="el-GR" dirty="0"/>
              <a:t>κατά τη διάρκεια της θερινής τουριστικής σεζόν, </a:t>
            </a:r>
            <a:r>
              <a:rPr lang="el-GR" dirty="0" smtClean="0"/>
              <a:t>ναυτολογούμενοι με την έναρξη της τουριστικής σεζόν και απολυόμενοι </a:t>
            </a:r>
            <a:r>
              <a:rPr lang="el-GR" dirty="0"/>
              <a:t>με τη λήξη της τουριστικής </a:t>
            </a:r>
            <a:r>
              <a:rPr lang="el-GR" dirty="0" smtClean="0"/>
              <a:t>σεζόν, </a:t>
            </a:r>
            <a:r>
              <a:rPr lang="el-GR" dirty="0"/>
              <a:t>προκειμένου να εισπράξουν την αποζημίωση ειδικού σκοπού </a:t>
            </a:r>
            <a:r>
              <a:rPr lang="el-GR" dirty="0" smtClean="0"/>
              <a:t>για </a:t>
            </a:r>
            <a:r>
              <a:rPr lang="el-GR" dirty="0"/>
              <a:t>όσο χρονικό διάστημα θα παραμείνουν άνεργοι, λόγω της πανδημίας του </a:t>
            </a:r>
            <a:r>
              <a:rPr lang="el-GR" dirty="0" err="1"/>
              <a:t>κορωνοϊού</a:t>
            </a:r>
            <a:r>
              <a:rPr lang="el-GR" dirty="0"/>
              <a:t> και της συνεπεία αυτής μη ναυτολόγησης και υπηρεσίας </a:t>
            </a:r>
            <a:r>
              <a:rPr lang="el-GR" dirty="0" smtClean="0"/>
              <a:t>τους στα ως άνω πλοία.</a:t>
            </a:r>
            <a:r>
              <a:rPr lang="el-GR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31668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1" smtClean="0"/>
              <a:t>Σχετικά νομοθετήματα</a:t>
            </a:r>
            <a:endParaRPr lang="el-GR" noProof="1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825624"/>
            <a:ext cx="10623998" cy="4447761"/>
          </a:xfrm>
        </p:spPr>
        <p:txBody>
          <a:bodyPr rtlCol="0">
            <a:normAutofit/>
          </a:bodyPr>
          <a:lstStyle/>
          <a:p>
            <a:pPr marL="342900" indent="-342900" algn="just">
              <a:buAutoNum type="arabicPeriod"/>
            </a:pPr>
            <a:r>
              <a:rPr lang="el-GR" sz="2000" b="1" u="sng" noProof="1" smtClean="0"/>
              <a:t>Πράξη </a:t>
            </a:r>
            <a:r>
              <a:rPr lang="el-GR" sz="2000" b="1" u="sng" noProof="1"/>
              <a:t>Νομοθετικού Περιεχομένου (Π.Ν.Π) </a:t>
            </a:r>
            <a:r>
              <a:rPr lang="el-GR" sz="2000" b="1" u="sng" dirty="0"/>
              <a:t>30-03-2020 </a:t>
            </a:r>
            <a:r>
              <a:rPr lang="el-GR" sz="2000" b="1" dirty="0"/>
              <a:t>«Μέτρα αντιμετώπισης της πανδημίας του </a:t>
            </a:r>
            <a:r>
              <a:rPr lang="el-GR" sz="2000" b="1" dirty="0" err="1"/>
              <a:t>κορωνοϊού</a:t>
            </a:r>
            <a:r>
              <a:rPr lang="el-GR" sz="2000" b="1" dirty="0"/>
              <a:t> COVID-19 και άλλες κατεπείγουσες διατάξεις» (ΦΕΚ Α΄ 75</a:t>
            </a:r>
            <a:r>
              <a:rPr lang="el-GR" sz="2000" b="1" dirty="0" smtClean="0"/>
              <a:t>) - άρθρο 63 παρ.2 περ. </a:t>
            </a:r>
            <a:r>
              <a:rPr lang="el-GR" sz="2000" b="1" dirty="0" err="1" smtClean="0"/>
              <a:t>ιβ</a:t>
            </a:r>
            <a:r>
              <a:rPr lang="el-GR" sz="2000" b="1" dirty="0" smtClean="0"/>
              <a:t>’</a:t>
            </a:r>
          </a:p>
          <a:p>
            <a:pPr algn="just"/>
            <a:endParaRPr lang="el-GR" sz="2000" b="1" dirty="0"/>
          </a:p>
          <a:p>
            <a:pPr algn="just"/>
            <a:r>
              <a:rPr lang="el-GR" sz="2000" b="1" dirty="0" smtClean="0"/>
              <a:t>2.</a:t>
            </a:r>
            <a:r>
              <a:rPr lang="el-GR" sz="2000" b="1" u="sng" dirty="0" smtClean="0"/>
              <a:t>Υπουργική Απόφαση υπ’ </a:t>
            </a:r>
            <a:r>
              <a:rPr lang="el-GR" sz="2000" b="1" u="sng" dirty="0" err="1" smtClean="0"/>
              <a:t>αριθμ</a:t>
            </a:r>
            <a:r>
              <a:rPr lang="el-GR" sz="2000" b="1" u="sng" dirty="0"/>
              <a:t>. 2242.10/21372/2020 </a:t>
            </a:r>
            <a:r>
              <a:rPr lang="el-GR" sz="2000" b="1" dirty="0" smtClean="0"/>
              <a:t>«Μηχανισμός </a:t>
            </a:r>
            <a:r>
              <a:rPr lang="el-GR" sz="2000" b="1" dirty="0"/>
              <a:t>εφαρμογής των μέτρων στήριξης της ναυτικής εργασίας για την αντιμετώπιση των επιπτώσεων της πανδημίας του </a:t>
            </a:r>
            <a:r>
              <a:rPr lang="el-GR" sz="2000" b="1" dirty="0" err="1"/>
              <a:t>κορωνοϊού</a:t>
            </a:r>
            <a:r>
              <a:rPr lang="el-GR" sz="2000" b="1" dirty="0"/>
              <a:t> </a:t>
            </a:r>
            <a:r>
              <a:rPr lang="el-GR" sz="2000" b="1" dirty="0" smtClean="0"/>
              <a:t>COVID-19» των Υπουργών Εργασίας και Κοινωνικών Υποθέσεων –Ναυτιλίας και Νησιωτικής Πολιτικής</a:t>
            </a:r>
            <a:endParaRPr lang="el-GR" sz="2000" b="1" dirty="0"/>
          </a:p>
          <a:p>
            <a:pPr rtl="0"/>
            <a:endParaRPr lang="el-GR" b="1" noProof="1"/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390918"/>
          </a:xfrm>
        </p:spPr>
        <p:txBody>
          <a:bodyPr rtlCol="0">
            <a:noAutofit/>
          </a:bodyPr>
          <a:lstStyle/>
          <a:p>
            <a:pPr algn="ctr"/>
            <a:r>
              <a:rPr lang="el-GR" sz="1800" b="1" noProof="1" smtClean="0"/>
              <a:t>Δικαιούχοι της</a:t>
            </a:r>
            <a:r>
              <a:rPr lang="el-GR" sz="1800" b="1" dirty="0" smtClean="0"/>
              <a:t> </a:t>
            </a:r>
            <a:r>
              <a:rPr lang="el-GR" sz="1800" b="1" dirty="0"/>
              <a:t>έκτακτης οικονομικής ενίσχυσης, </a:t>
            </a: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>ως </a:t>
            </a:r>
            <a:r>
              <a:rPr lang="el-GR" sz="1800" b="1" dirty="0"/>
              <a:t>αποζημίωσης ειδικού </a:t>
            </a:r>
            <a:r>
              <a:rPr lang="el-GR" sz="1800" b="1" dirty="0" smtClean="0"/>
              <a:t>σκοπού</a:t>
            </a:r>
            <a:br>
              <a:rPr lang="el-GR" sz="1800" b="1" dirty="0" smtClean="0"/>
            </a:br>
            <a:r>
              <a:rPr lang="el-GR" sz="1800" b="1" noProof="1" smtClean="0"/>
              <a:t> του άρθρου 63 της Π.Ν.Π.</a:t>
            </a:r>
            <a:br>
              <a:rPr lang="el-GR" sz="1800" b="1" noProof="1" smtClean="0"/>
            </a:br>
            <a:r>
              <a:rPr lang="el-GR" sz="1800" b="1" u="sng" dirty="0"/>
              <a:t>(άρθρο 1 παρ.1 της Υπουργικής απόφασης) </a:t>
            </a:r>
            <a:br>
              <a:rPr lang="el-GR" sz="1800" b="1" u="sng" dirty="0"/>
            </a:br>
            <a:endParaRPr lang="el-GR" sz="1800" b="1" noProof="1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38504"/>
            <a:ext cx="10515601" cy="4433752"/>
          </a:xfrm>
        </p:spPr>
        <p:txBody>
          <a:bodyPr rtlCol="0">
            <a:normAutofit fontScale="77500" lnSpcReduction="20000"/>
          </a:bodyPr>
          <a:lstStyle/>
          <a:p>
            <a:pPr algn="ctr"/>
            <a:r>
              <a:rPr lang="el-GR" sz="2000" b="1" u="sng" noProof="1" smtClean="0"/>
              <a:t>Τρεις (3) κατηγορίες ναυτικών</a:t>
            </a:r>
          </a:p>
          <a:p>
            <a:r>
              <a:rPr lang="el-GR" sz="2600" b="1" u="sng" dirty="0" smtClean="0"/>
              <a:t>1</a:t>
            </a:r>
            <a:r>
              <a:rPr lang="el-GR" sz="2600" b="1" u="sng" baseline="30000" dirty="0" smtClean="0"/>
              <a:t>η</a:t>
            </a:r>
            <a:r>
              <a:rPr lang="el-GR" sz="2600" b="1" u="sng" dirty="0" smtClean="0"/>
              <a:t> κατηγορία</a:t>
            </a:r>
          </a:p>
          <a:p>
            <a:pPr algn="just"/>
            <a:r>
              <a:rPr lang="el-GR" sz="2000" dirty="0" smtClean="0"/>
              <a:t>(α) </a:t>
            </a:r>
            <a:r>
              <a:rPr lang="el-GR" sz="2000" b="1" u="sng" dirty="0" smtClean="0"/>
              <a:t>Ναυτολογημένοι </a:t>
            </a:r>
            <a:r>
              <a:rPr lang="el-GR" sz="2000" b="1" u="sng" dirty="0"/>
              <a:t>ναυτικοί </a:t>
            </a:r>
            <a:r>
              <a:rPr lang="el-GR" sz="2000" b="1" dirty="0"/>
              <a:t>σε επιβατηγά και επιβατηγά - οχηματαγωγά </a:t>
            </a:r>
            <a:r>
              <a:rPr lang="el-GR" sz="2000" b="1" dirty="0" smtClean="0"/>
              <a:t>πλοία</a:t>
            </a:r>
          </a:p>
          <a:p>
            <a:pPr algn="just"/>
            <a:r>
              <a:rPr lang="el-GR" sz="2000" dirty="0" smtClean="0"/>
              <a:t>-που </a:t>
            </a:r>
            <a:r>
              <a:rPr lang="el-GR" sz="2000" dirty="0"/>
              <a:t>εκτελούν </a:t>
            </a:r>
            <a:r>
              <a:rPr lang="el-GR" sz="2000" b="1" u="sng" dirty="0"/>
              <a:t>θαλάσσιες </a:t>
            </a:r>
            <a:r>
              <a:rPr lang="el-GR" sz="2000" b="1" u="sng" dirty="0" err="1" smtClean="0"/>
              <a:t>ενδομεταφορές</a:t>
            </a:r>
            <a:r>
              <a:rPr lang="el-GR" sz="2000" dirty="0" smtClean="0"/>
              <a:t>,</a:t>
            </a:r>
          </a:p>
          <a:p>
            <a:pPr algn="just"/>
            <a:r>
              <a:rPr lang="el-GR" sz="2000" dirty="0" smtClean="0"/>
              <a:t>-τα </a:t>
            </a:r>
            <a:r>
              <a:rPr lang="el-GR" sz="2000" dirty="0"/>
              <a:t>οποία έχουν </a:t>
            </a:r>
            <a:r>
              <a:rPr lang="el-GR" sz="2000" b="1" u="sng" dirty="0"/>
              <a:t>διακόψει</a:t>
            </a:r>
            <a:r>
              <a:rPr lang="el-GR" sz="2000" b="1" dirty="0"/>
              <a:t> </a:t>
            </a:r>
            <a:r>
              <a:rPr lang="el-GR" sz="2000" dirty="0"/>
              <a:t>από την 1η Μαρτίου 2020 ή </a:t>
            </a:r>
            <a:r>
              <a:rPr lang="el-GR" sz="2000" b="1" u="sng" dirty="0"/>
              <a:t>πρόκειται να διακόψουν </a:t>
            </a:r>
            <a:r>
              <a:rPr lang="el-GR" sz="2000" dirty="0"/>
              <a:t>την εκτέλεση </a:t>
            </a:r>
            <a:r>
              <a:rPr lang="el-GR" sz="2000" dirty="0" err="1"/>
              <a:t>δρομολογιακών</a:t>
            </a:r>
            <a:r>
              <a:rPr lang="el-GR" sz="2000" dirty="0"/>
              <a:t> </a:t>
            </a:r>
            <a:r>
              <a:rPr lang="el-GR" sz="2000" dirty="0" err="1"/>
              <a:t>πλόων</a:t>
            </a:r>
            <a:r>
              <a:rPr lang="el-GR" sz="2000" dirty="0"/>
              <a:t> πλοίων τους ή </a:t>
            </a:r>
            <a:r>
              <a:rPr lang="el-GR" sz="2000" b="1" u="sng" dirty="0"/>
              <a:t>δεν έχουν εκκινήσει αυτούς </a:t>
            </a:r>
            <a:r>
              <a:rPr lang="el-GR" sz="2000" dirty="0"/>
              <a:t>στο πλαίσιο </a:t>
            </a:r>
            <a:r>
              <a:rPr lang="el-GR" sz="2000" dirty="0" err="1"/>
              <a:t>δρομολογιακών</a:t>
            </a:r>
            <a:r>
              <a:rPr lang="el-GR" sz="2000" dirty="0"/>
              <a:t> υποχρεώσεων των πλοίων τους για τους μήνες Μάρτιο και Απρίλιο 2020 και έχουν προβεί στην </a:t>
            </a:r>
            <a:r>
              <a:rPr lang="el-GR" sz="2000" b="1" u="sng" dirty="0"/>
              <a:t>έκδοση ναυτολογίου</a:t>
            </a:r>
            <a:r>
              <a:rPr lang="el-GR" sz="2000" dirty="0"/>
              <a:t>. </a:t>
            </a:r>
            <a:endParaRPr lang="el-GR" sz="2000" dirty="0" smtClean="0"/>
          </a:p>
          <a:p>
            <a:pPr algn="just"/>
            <a:r>
              <a:rPr lang="el-GR" sz="2000" dirty="0" smtClean="0"/>
              <a:t>-Οι </a:t>
            </a:r>
            <a:r>
              <a:rPr lang="el-GR" sz="2000" dirty="0"/>
              <a:t>συμβάσεις ναυτολόγησης των ναυτικών του προηγούμενου εδαφίου, εφόσον αυτοί δεν έχουν ορισθεί ως προσωπικό ασφαλείας (φύλαξης) επί πλοίου, </a:t>
            </a:r>
            <a:r>
              <a:rPr lang="el-GR" sz="2000" b="1" u="sng" dirty="0" smtClean="0"/>
              <a:t>αναστέλλονται</a:t>
            </a:r>
            <a:r>
              <a:rPr lang="el-GR" sz="2000" b="1" dirty="0" smtClean="0"/>
              <a:t> </a:t>
            </a:r>
            <a:r>
              <a:rPr lang="el-GR" sz="2000" b="1" u="sng" dirty="0" smtClean="0"/>
              <a:t>(ΔΕΝ ΑΠΟΛΥΟΝΤΑΙ)</a:t>
            </a:r>
            <a:r>
              <a:rPr lang="el-GR" sz="2000" dirty="0" smtClean="0"/>
              <a:t>.</a:t>
            </a:r>
            <a:endParaRPr lang="el-GR" sz="2000" b="1" u="sng" noProof="1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1" smtClean="0"/>
              <a:t>Συνέπειες αναστολής εργασιακής σχέσης</a:t>
            </a:r>
            <a:endParaRPr lang="el-GR" noProof="1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4699" y="1571223"/>
            <a:ext cx="11423560" cy="4868214"/>
          </a:xfrm>
        </p:spPr>
        <p:txBody>
          <a:bodyPr rtlCol="0">
            <a:noAutofit/>
          </a:bodyPr>
          <a:lstStyle/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 smtClean="0"/>
              <a:t>Σύμφωνα με το</a:t>
            </a:r>
            <a:r>
              <a:rPr lang="el-GR" sz="1200" b="1" dirty="0" smtClean="0"/>
              <a:t> </a:t>
            </a:r>
            <a:r>
              <a:rPr lang="el-GR" sz="1200" b="1" u="sng" dirty="0" smtClean="0"/>
              <a:t>άρθρο 11 της Πράξης Νομοθετικού περιεχομένου της 20-3-2020</a:t>
            </a:r>
            <a:r>
              <a:rPr lang="el-GR" sz="1200" b="1" dirty="0" smtClean="0"/>
              <a:t> «</a:t>
            </a:r>
            <a:r>
              <a:rPr lang="el-GR" sz="1200" dirty="0" smtClean="0"/>
              <a:t>Κατεπείγοντα μέτρα </a:t>
            </a:r>
            <a:r>
              <a:rPr lang="el-GR" sz="1200" dirty="0"/>
              <a:t>για την αντιμετώπιση των συνεπειών του κινδύνου διασποράς του </a:t>
            </a:r>
            <a:r>
              <a:rPr lang="el-GR" sz="1200" dirty="0" err="1"/>
              <a:t>κορονοϊού</a:t>
            </a:r>
            <a:r>
              <a:rPr lang="el-GR" sz="1200" dirty="0"/>
              <a:t> COVID-19, τη στήριξη της κοινωνίας και της επιχειρηματικότητας και τη διασφάλιση της ομαλής λειτουργίας της αγοράς και της δημόσιας </a:t>
            </a:r>
            <a:r>
              <a:rPr lang="el-GR" sz="1200" dirty="0" smtClean="0"/>
              <a:t>διοίκησης»</a:t>
            </a:r>
            <a:r>
              <a:rPr lang="el-GR" sz="1200" b="1" dirty="0" smtClean="0"/>
              <a:t> (ΦΕΚ </a:t>
            </a:r>
            <a:r>
              <a:rPr lang="el-GR" sz="1200" b="1" dirty="0"/>
              <a:t>Τεύχος Α </a:t>
            </a:r>
            <a:r>
              <a:rPr lang="el-GR" sz="1200" b="1" dirty="0" smtClean="0"/>
              <a:t>68/20-03-2020), με τίτλο </a:t>
            </a:r>
            <a:r>
              <a:rPr lang="el-GR" sz="1200" b="1" u="sng" dirty="0" smtClean="0"/>
              <a:t>«Ακυρότητα </a:t>
            </a:r>
            <a:r>
              <a:rPr lang="el-GR" sz="1200" b="1" u="sng" dirty="0"/>
              <a:t>καταγγελιών σύμβασης εργασίας</a:t>
            </a:r>
            <a:r>
              <a:rPr lang="el-GR" sz="1200" dirty="0"/>
              <a:t/>
            </a:r>
            <a:br>
              <a:rPr lang="el-GR" sz="1200" dirty="0"/>
            </a:br>
            <a:r>
              <a:rPr lang="el-GR" sz="1200" dirty="0"/>
              <a:t>1. Οι επιχειρήσεις-εργοδότες, που τελούν σε αναστολή της επιχειρηματικής τους δραστηριότητας, κατόπιν εντολής δημόσιας αρχής, και για όσο χρονικό διάστημα διαρκούν τα μέτρα αντιμετώπισης του </a:t>
            </a:r>
            <a:r>
              <a:rPr lang="el-GR" sz="1200" dirty="0" err="1"/>
              <a:t>κορωνοϊού</a:t>
            </a:r>
            <a:r>
              <a:rPr lang="el-GR" sz="1200" dirty="0"/>
              <a:t> COVID-19, </a:t>
            </a:r>
            <a:r>
              <a:rPr lang="el-GR" sz="1200" b="1" dirty="0"/>
              <a:t>υποχρεούνται να μην προβούν σε μειώσεις προσωπικού με καταγγελία των συμβάσεων εργασίας. Σε περίπτωση πραγματοποίησής τους, οι καταγγελίες αυτές είναι </a:t>
            </a:r>
            <a:r>
              <a:rPr lang="el-GR" sz="1200" b="1" u="sng" dirty="0"/>
              <a:t>άκυρες</a:t>
            </a:r>
            <a:r>
              <a:rPr lang="el-GR" sz="1200" b="1" dirty="0" smtClean="0"/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/>
            </a:r>
            <a:br>
              <a:rPr lang="el-GR" sz="1200" dirty="0"/>
            </a:br>
            <a:r>
              <a:rPr lang="el-GR" sz="1200" dirty="0"/>
              <a:t>Ως ημερομηνία έναρξης ισχύος του παρόντος ορίζεται η </a:t>
            </a:r>
            <a:r>
              <a:rPr lang="el-GR" sz="1200" b="1" dirty="0"/>
              <a:t>18η Μαρτίου 2020</a:t>
            </a:r>
            <a:r>
              <a:rPr lang="el-GR" sz="1200" dirty="0" smtClean="0"/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/>
            </a:r>
            <a:br>
              <a:rPr lang="el-GR" sz="1200" dirty="0"/>
            </a:br>
            <a:r>
              <a:rPr lang="el-GR" sz="1200" dirty="0"/>
              <a:t>2. Α. α) Επιχειρήσεις-εργοδότες του ιδιωτικού τομέα, που </a:t>
            </a:r>
            <a:r>
              <a:rPr lang="el-GR" sz="1200" b="1" dirty="0"/>
              <a:t>πλήττονται σημαντικά</a:t>
            </a:r>
            <a:r>
              <a:rPr lang="el-GR" sz="1200" dirty="0"/>
              <a:t>, λόγω των αρνητικών συνεπειών του φαινόμενου του </a:t>
            </a:r>
            <a:r>
              <a:rPr lang="el-GR" sz="1200" dirty="0" err="1"/>
              <a:t>κορωνοϊού</a:t>
            </a:r>
            <a:r>
              <a:rPr lang="el-GR" sz="1200" dirty="0"/>
              <a:t>-COVID 19, δύνανται να </a:t>
            </a:r>
            <a:r>
              <a:rPr lang="el-GR" sz="1200" b="1" dirty="0"/>
              <a:t>αναστέλλουν</a:t>
            </a:r>
            <a:r>
              <a:rPr lang="el-GR" sz="1200" dirty="0"/>
              <a:t> τις συμβάσεις εργασίας μέρους ή του συνόλου του προσωπικού τους, προκειμένου να προσαρμοστούν οι λειτουργικές ανάγκες τους στο δυσμενές περιβάλλον που δημιουργείται. Η αναστολή των συμβάσεων εργασίας μπορεί να εφαρμοστεί </a:t>
            </a:r>
            <a:r>
              <a:rPr lang="el-GR" sz="1200" b="1" dirty="0"/>
              <a:t>μέχρι ένα (1) μήνα από τη δημοσίευση της παρούσας</a:t>
            </a:r>
            <a:r>
              <a:rPr lang="el-GR" sz="1200" dirty="0"/>
              <a:t>, με δυνατότητα παράτασης με κοινή απόφαση των Υπουργών Οικονομικών και Εργασίας και Κοινωνικών Υποθέσεων, λαμβάνοντας υπόψη την πορεία εξέλιξης του </a:t>
            </a:r>
            <a:r>
              <a:rPr lang="el-GR" sz="1200" dirty="0" smtClean="0"/>
              <a:t>φαινομένου.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 smtClean="0"/>
              <a:t>β</a:t>
            </a:r>
            <a:r>
              <a:rPr lang="el-GR" sz="1200" dirty="0"/>
              <a:t>) Οι επιχειρήσεις-εργοδότες του ιδιωτικού τομέα που κάνουν χρήση της ανωτέρω ρύθμισης </a:t>
            </a:r>
            <a:r>
              <a:rPr lang="el-GR" sz="1200" b="1" dirty="0"/>
              <a:t>απαγορεύεται ρητά να προβούν σε καταγγελία των συμβάσεων εργασίας για το σύνολο του προσωπικού τους και, σε περίπτωση πραγματοποίησής της, αυτή είναι άκυρη</a:t>
            </a:r>
            <a:r>
              <a:rPr lang="el-GR" sz="1200" dirty="0"/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γ) Οι επιχειρήσεις-εργοδότες του ιδιωτικού τομέα που κάνουν χρήση της ανωτέρω ρύθμισης </a:t>
            </a:r>
            <a:r>
              <a:rPr lang="el-GR" sz="1200" b="1" dirty="0"/>
              <a:t>υποχρεούνται μετά τη λήξη του χρόνου της αναστολής των συμβάσεων εργασίας του προσωπικού τους, να διατηρήσουν τον ίδιο αριθμό θέσεων εργασίας για χρονικό διάστημα ίσο με εκείνο της αναστολής</a:t>
            </a:r>
            <a:r>
              <a:rPr lang="el-GR" sz="1200" dirty="0"/>
              <a:t>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δ) Η διάταξη της περ. α) της </a:t>
            </a:r>
            <a:r>
              <a:rPr lang="el-GR" sz="1200" dirty="0" err="1"/>
              <a:t>υποπαρ</a:t>
            </a:r>
            <a:r>
              <a:rPr lang="el-GR" sz="1200" dirty="0"/>
              <a:t>. 2Α εφαρμόζεται μόνο σε επιχειρήσεις-εργοδότες του ιδιωτικού τομέα, που έχουν οριστεί από το Υπουργείο Οικονομικών, βάσει Κ.Α.Δ κύριας δραστηριότητας, ως κλάδοι </a:t>
            </a:r>
            <a:r>
              <a:rPr lang="el-GR" sz="1200" dirty="0" err="1"/>
              <a:t>πληττόμενοι</a:t>
            </a:r>
            <a:r>
              <a:rPr lang="el-GR" sz="1200" dirty="0"/>
              <a:t> από την εξάπλωση του </a:t>
            </a:r>
            <a:r>
              <a:rPr lang="el-GR" sz="1200" dirty="0" err="1"/>
              <a:t>κορωνοϊού</a:t>
            </a:r>
            <a:r>
              <a:rPr lang="el-GR" sz="1200" dirty="0"/>
              <a:t> COVID-19.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Β. α) Οι εργαζόμενοι, των οποίων η σύμβαση εργασίας τελεί σε αναστολή, είτε λόγω απαγόρευσης της λειτουργίας της επιχείρησης με εντολή δημόσιας αρχής, είτε λόγω εφαρμογής του μέτρου της περ. α) της </a:t>
            </a:r>
            <a:r>
              <a:rPr lang="el-GR" sz="1200" dirty="0" err="1"/>
              <a:t>υποπαρ</a:t>
            </a:r>
            <a:r>
              <a:rPr lang="el-GR" sz="1200" dirty="0"/>
              <a:t>. 2Α, είναι δικαιούχοι έκτακτης οικονομικής ενίσχυσης, ως αποζημίωσης ειδικού σκοπού.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γ) </a:t>
            </a:r>
            <a:r>
              <a:rPr lang="el-GR" sz="1200" b="1" dirty="0"/>
              <a:t>Η αποζημίωση ειδικού σκοπού είναι ακατάσχετη, αφορολόγητη και δεν συμψηφίζεται με οποιαδήποτε οφειλή.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δ) Οι Α.Π.Δ. των εργαζομένων, των οποίων οι συμβάσεις εργασίας τελούν σε αναστολή, υποβάλλονται από τον εργοδότη. </a:t>
            </a:r>
            <a:r>
              <a:rPr lang="el-GR" sz="1200" b="1" dirty="0"/>
              <a:t>Η δαπάνη της πλήρους ασφαλιστικής τους κάλυψης υπολογίζεται επί των ονομαστικών μισθών τους.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200" dirty="0"/>
              <a:t>ε) </a:t>
            </a:r>
            <a:r>
              <a:rPr lang="el-GR" sz="1200" b="1" dirty="0"/>
              <a:t>Η δαπάνη για την αποζημίωση ειδικού σκοπού και την ασφαλιστική κάλυψη των εργαζομένων καλύπτεται από τον κρατικό προϋπολογισμό.</a:t>
            </a:r>
          </a:p>
          <a:p>
            <a:pPr algn="just" fontAlgn="base">
              <a:lnSpc>
                <a:spcPct val="120000"/>
              </a:lnSpc>
            </a:pPr>
            <a:endParaRPr lang="el-GR" sz="1000" b="1" dirty="0"/>
          </a:p>
          <a:p>
            <a:pPr algn="just" rtl="0">
              <a:lnSpc>
                <a:spcPct val="120000"/>
              </a:lnSpc>
            </a:pPr>
            <a:endParaRPr lang="el-GR" sz="1000" noProof="1"/>
          </a:p>
        </p:txBody>
      </p:sp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 κατηγοριών δικαιούχων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10662633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u="sng" dirty="0" smtClean="0"/>
              <a:t>2</a:t>
            </a:r>
            <a:r>
              <a:rPr lang="el-GR" sz="2000" b="1" u="sng" baseline="30000" dirty="0" smtClean="0"/>
              <a:t>η</a:t>
            </a:r>
            <a:r>
              <a:rPr lang="el-GR" sz="2000" b="1" u="sng" dirty="0" smtClean="0"/>
              <a:t> κατηγορία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900" b="1" u="sng" dirty="0" smtClean="0"/>
              <a:t>Ναυτολογημένοι </a:t>
            </a:r>
            <a:r>
              <a:rPr lang="el-GR" sz="1900" b="1" u="sng" dirty="0"/>
              <a:t>ναυτικοί σε επαγγελματικά αλιευτικά πλοία ολικού μήκους 24 μέτρων και άνω </a:t>
            </a:r>
            <a:r>
              <a:rPr lang="el-GR" sz="1900" dirty="0"/>
              <a:t>που δεν εκτελούν πλόες και έχουν παύσει αλιευτική δραστηριότητα από την 1η Μαρτίου 2020, των οποίων οι συμβάσεις ναυτολόγησης </a:t>
            </a:r>
            <a:r>
              <a:rPr lang="el-GR" sz="1900" u="sng" dirty="0"/>
              <a:t>αναστέλλονται</a:t>
            </a:r>
            <a:r>
              <a:rPr lang="el-GR" sz="1900" dirty="0" smtClean="0"/>
              <a:t>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l-GR" sz="1900" dirty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u="sng" dirty="0" smtClean="0"/>
              <a:t>3</a:t>
            </a:r>
            <a:r>
              <a:rPr lang="el-GR" sz="2000" b="1" u="sng" baseline="30000" dirty="0" smtClean="0"/>
              <a:t>η</a:t>
            </a:r>
            <a:r>
              <a:rPr lang="el-GR" sz="2000" b="1" u="sng" dirty="0" smtClean="0"/>
              <a:t> κατηγορία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u="sng" dirty="0" smtClean="0"/>
              <a:t>Απογεγραμμένοι </a:t>
            </a:r>
            <a:r>
              <a:rPr lang="el-GR" sz="2000" b="1" u="sng" dirty="0"/>
              <a:t>ναυτικοί επιβατηγών και επιβατηγών-οχηματαγωγών πλοίων</a:t>
            </a:r>
            <a:r>
              <a:rPr lang="el-GR" sz="2000" dirty="0"/>
              <a:t> </a:t>
            </a:r>
            <a:endParaRPr lang="el-GR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dirty="0" smtClean="0"/>
              <a:t>που </a:t>
            </a:r>
            <a:r>
              <a:rPr lang="el-GR" sz="2000" dirty="0"/>
              <a:t>εκτελούν </a:t>
            </a:r>
            <a:r>
              <a:rPr lang="el-GR" sz="2000" b="1" u="sng" dirty="0"/>
              <a:t>τουριστικούς πλόες</a:t>
            </a:r>
            <a:r>
              <a:rPr lang="el-GR" sz="2000" dirty="0"/>
              <a:t>, </a:t>
            </a:r>
            <a:r>
              <a:rPr lang="el-GR" sz="2000" b="1" u="sng" dirty="0"/>
              <a:t>πλόες θαλασσίων </a:t>
            </a:r>
            <a:r>
              <a:rPr lang="el-GR" sz="2000" b="1" u="sng" dirty="0" err="1"/>
              <a:t>ενδομεταφορών</a:t>
            </a:r>
            <a:r>
              <a:rPr lang="el-GR" sz="2000" dirty="0"/>
              <a:t> καθώς και </a:t>
            </a:r>
            <a:r>
              <a:rPr lang="el-GR" sz="2000" b="1" u="sng" dirty="0"/>
              <a:t>διεθνείς πλόες</a:t>
            </a:r>
            <a:r>
              <a:rPr lang="el-GR" sz="2000" dirty="0" smtClean="0"/>
              <a:t>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 smtClean="0"/>
              <a:t>των </a:t>
            </a:r>
            <a:r>
              <a:rPr lang="el-GR" sz="2000" b="1" dirty="0"/>
              <a:t>οποίων η σύμβαση ναυτολόγησης έχει λυθεί </a:t>
            </a:r>
            <a:r>
              <a:rPr lang="el-GR" sz="2000" b="1" u="sng" dirty="0"/>
              <a:t>από την 01-03-2020, έως και την 30-03-2020</a:t>
            </a:r>
            <a:r>
              <a:rPr lang="el-GR" sz="2000" dirty="0" smtClean="0"/>
              <a:t>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dirty="0" smtClean="0"/>
              <a:t>ανεξαρτήτως </a:t>
            </a:r>
            <a:r>
              <a:rPr lang="el-GR" sz="2000" b="1" dirty="0"/>
              <a:t>αιτιολογίας</a:t>
            </a:r>
            <a:r>
              <a:rPr lang="el-GR" sz="2000" dirty="0"/>
              <a:t> εκτός των περιπτώσεων υπαιτιότητας του ναυτικού ή ασθενείας/τραυματισμού.</a:t>
            </a:r>
          </a:p>
        </p:txBody>
      </p:sp>
    </p:spTree>
    <p:extLst>
      <p:ext uri="{BB962C8B-B14F-4D97-AF65-F5344CB8AC3E}">
        <p14:creationId xmlns:p14="http://schemas.microsoft.com/office/powerpoint/2010/main" val="301958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Διαδικασία χορήγησης </a:t>
            </a:r>
            <a:br>
              <a:rPr lang="el-GR" dirty="0" smtClean="0"/>
            </a:br>
            <a:r>
              <a:rPr lang="el-GR" dirty="0" smtClean="0"/>
              <a:t>αποζημίωσης ειδικού σκοπού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l-GR" sz="2000" b="1" u="sng" dirty="0" smtClean="0"/>
              <a:t>Υποχρεώσεις πλοιοκτητών (άρθρο 1 παρ.2,3,4 της Υπουργικής απόφασης)</a:t>
            </a:r>
          </a:p>
          <a:p>
            <a:r>
              <a:rPr lang="el-GR" dirty="0" smtClean="0"/>
              <a:t>Άμεση υποβολή στο </a:t>
            </a:r>
            <a:r>
              <a:rPr lang="el-GR" dirty="0"/>
              <a:t>Ναυτικό Απομαχικό Ταμείο (Ν.Α.Τ</a:t>
            </a:r>
            <a:r>
              <a:rPr lang="el-GR" dirty="0" smtClean="0"/>
              <a:t>.):</a:t>
            </a:r>
          </a:p>
          <a:p>
            <a:r>
              <a:rPr lang="el-GR" dirty="0" smtClean="0"/>
              <a:t>α</a:t>
            </a:r>
            <a:r>
              <a:rPr lang="el-GR" dirty="0"/>
              <a:t>) </a:t>
            </a:r>
            <a:r>
              <a:rPr lang="el-GR" b="1" dirty="0" smtClean="0"/>
              <a:t>Αναλυτικής Περιοδικής Δήλωσης </a:t>
            </a:r>
            <a:r>
              <a:rPr lang="el-GR" b="1" dirty="0"/>
              <a:t>(Α.Π.Δ.) των ναυτικών</a:t>
            </a:r>
            <a:r>
              <a:rPr lang="el-GR" dirty="0"/>
              <a:t>, των οποίων οι συμβάσεις ναυτολόγησης τελούν σε αναστολή και </a:t>
            </a:r>
            <a:endParaRPr lang="el-GR" dirty="0" smtClean="0"/>
          </a:p>
          <a:p>
            <a:r>
              <a:rPr lang="el-GR" dirty="0" smtClean="0"/>
              <a:t>β</a:t>
            </a:r>
            <a:r>
              <a:rPr lang="el-GR" dirty="0"/>
              <a:t>) </a:t>
            </a:r>
            <a:r>
              <a:rPr lang="el-GR" b="1" dirty="0" smtClean="0"/>
              <a:t>Υπεύθυνης δήλωσης</a:t>
            </a:r>
            <a:r>
              <a:rPr lang="el-GR" dirty="0" smtClean="0"/>
              <a:t>, </a:t>
            </a:r>
            <a:r>
              <a:rPr lang="el-GR" dirty="0"/>
              <a:t>με την οποία </a:t>
            </a:r>
            <a:r>
              <a:rPr lang="el-GR" dirty="0" smtClean="0"/>
              <a:t>δηλώνουν </a:t>
            </a:r>
            <a:r>
              <a:rPr lang="el-GR" dirty="0"/>
              <a:t>τους ναυτικούς των οποίων οι συμβάσεις ναυτολόγησης τελούν σε αναστολή, κατά την έννοια των περ. α΄ και β΄ της παρ. 1, σύμφωνα με το υπόδειγμα που παρατίθεται στο </a:t>
            </a:r>
            <a:r>
              <a:rPr lang="el-GR" b="1" dirty="0"/>
              <a:t>Παράρτημα Α΄ (Πίνακας Ι</a:t>
            </a:r>
            <a:r>
              <a:rPr lang="el-GR" b="1" dirty="0" smtClean="0"/>
              <a:t>).</a:t>
            </a:r>
          </a:p>
          <a:p>
            <a:r>
              <a:rPr lang="el-GR" dirty="0"/>
              <a:t>(γ) </a:t>
            </a:r>
            <a:r>
              <a:rPr lang="el-GR" b="1" dirty="0" smtClean="0"/>
              <a:t>Αντιγράφου της έγκρισης δρομολογίων της </a:t>
            </a:r>
            <a:r>
              <a:rPr lang="el-GR" b="1" dirty="0"/>
              <a:t>Διεύθυνσης Θαλασσίων Συγκοινωνιών του Υπουργείου Ναυτιλίας και Νησιωτικής </a:t>
            </a:r>
            <a:r>
              <a:rPr lang="el-GR" b="1" dirty="0" smtClean="0"/>
              <a:t>Πολιτικής</a:t>
            </a:r>
            <a:r>
              <a:rPr lang="el-GR" dirty="0" smtClean="0"/>
              <a:t> (σε </a:t>
            </a:r>
            <a:r>
              <a:rPr lang="el-GR" dirty="0"/>
              <a:t>περίπτωση διακοπής δρομολογίων, μη εκκίνησης - ανάληψης δρομολογίων </a:t>
            </a:r>
            <a:r>
              <a:rPr lang="el-GR" dirty="0" smtClean="0"/>
              <a:t>και, </a:t>
            </a:r>
            <a:r>
              <a:rPr lang="el-GR" dirty="0"/>
              <a:t>για την περίπτωση που η μη εκτέλεση </a:t>
            </a:r>
            <a:r>
              <a:rPr lang="el-GR" dirty="0" err="1"/>
              <a:t>πλόων</a:t>
            </a:r>
            <a:r>
              <a:rPr lang="el-GR" dirty="0"/>
              <a:t> δεν έχει </a:t>
            </a:r>
            <a:r>
              <a:rPr lang="el-GR" dirty="0" smtClean="0"/>
              <a:t>επιβληθεί). </a:t>
            </a:r>
          </a:p>
          <a:p>
            <a:r>
              <a:rPr lang="el-GR" dirty="0" smtClean="0"/>
              <a:t>(δ) </a:t>
            </a:r>
            <a:r>
              <a:rPr lang="el-GR" b="1" dirty="0" smtClean="0"/>
              <a:t>Υπεύθυνης δήλωσης, </a:t>
            </a:r>
            <a:r>
              <a:rPr lang="el-GR" b="1" dirty="0"/>
              <a:t>με την οποία </a:t>
            </a:r>
            <a:r>
              <a:rPr lang="el-GR" b="1" dirty="0" smtClean="0"/>
              <a:t>δηλώνουν ότι οι </a:t>
            </a:r>
            <a:r>
              <a:rPr lang="el-GR" b="1" dirty="0" err="1" smtClean="0"/>
              <a:t>απολυθέντες</a:t>
            </a:r>
            <a:r>
              <a:rPr lang="el-GR" b="1" dirty="0" smtClean="0"/>
              <a:t> ναυτικοί της </a:t>
            </a:r>
            <a:r>
              <a:rPr lang="el-GR" b="1" dirty="0"/>
              <a:t>περ. γ΄ της παρ. 1</a:t>
            </a:r>
            <a:r>
              <a:rPr lang="el-GR" dirty="0" smtClean="0"/>
              <a:t>,</a:t>
            </a:r>
            <a:r>
              <a:rPr lang="el-GR" dirty="0"/>
              <a:t> σύμφωνα με το υπόδειγμα που παρατίθεται στο </a:t>
            </a:r>
            <a:r>
              <a:rPr lang="el-GR" b="1" dirty="0"/>
              <a:t>Παράρτημα Α΄ (Πίνακας </a:t>
            </a:r>
            <a:r>
              <a:rPr lang="el-GR" b="1" dirty="0" smtClean="0"/>
              <a:t>ΙΙ)</a:t>
            </a:r>
            <a:r>
              <a:rPr lang="el-GR" dirty="0" smtClean="0"/>
              <a:t>. Η συγκεκριμένη υπεύθυνη </a:t>
            </a:r>
            <a:r>
              <a:rPr lang="el-GR" dirty="0"/>
              <a:t>δήλωση γνωστοποιείται </a:t>
            </a:r>
            <a:r>
              <a:rPr lang="el-GR" b="1" dirty="0"/>
              <a:t>υποχρεωτικά</a:t>
            </a:r>
            <a:r>
              <a:rPr lang="el-GR" dirty="0"/>
              <a:t>, εγγράφως ή ηλεκτρονικά, </a:t>
            </a:r>
            <a:r>
              <a:rPr lang="el-GR" b="1" dirty="0"/>
              <a:t>αυθημερόν</a:t>
            </a:r>
            <a:r>
              <a:rPr lang="el-GR" dirty="0"/>
              <a:t> στον ναυτικό από τον πλοιοκτήτη και στη Λιμενική Αρχή που βρίσκεται το πλοίο.</a:t>
            </a:r>
          </a:p>
        </p:txBody>
      </p:sp>
    </p:spTree>
    <p:extLst>
      <p:ext uri="{BB962C8B-B14F-4D97-AF65-F5344CB8AC3E}">
        <p14:creationId xmlns:p14="http://schemas.microsoft.com/office/powerpoint/2010/main" val="175512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Διαδικασία χορήγησης </a:t>
            </a:r>
            <a:br>
              <a:rPr lang="el-GR" dirty="0"/>
            </a:br>
            <a:r>
              <a:rPr lang="el-GR" dirty="0"/>
              <a:t>αποζημίωσης ειδικού σκοπού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545465"/>
            <a:ext cx="10830058" cy="46314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b="1" u="sng" dirty="0" smtClean="0"/>
              <a:t>Υποχρεώσεις ναυτικών (άρθρο 2 της Υπουργικής απόφασης)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Μετά τη γνωστοποίηση από τον πλοιοκτήτη του άρθρου 1, οι δικαιούχοι ναυτικοί υποβάλλουν </a:t>
            </a:r>
            <a:r>
              <a:rPr lang="el-GR" b="1" u="sng" dirty="0" smtClean="0"/>
              <a:t>Αίτηση - υπεύθυνη δήλωση στην αρμόδια Λιμενική Αρχή</a:t>
            </a:r>
            <a:r>
              <a:rPr lang="el-GR" dirty="0" smtClean="0"/>
              <a:t> (υπόδειγμα του Παραρτήματος Β΄), ως εξής: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l-GR" b="1" u="sng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b="1" u="sng" dirty="0" smtClean="0"/>
              <a:t>α) οι ναυτικοί των περ. α΄ και β΄ της παρ. 1 του άρθρου 1 (ναυτολογημένοι με αναστολή της σύμβασής τους)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b="1" dirty="0" smtClean="0"/>
              <a:t>Αίτηση - υπεύθυνη δήλωση στην αρμόδια Λιμενική Αρχή </a:t>
            </a:r>
            <a:r>
              <a:rPr lang="el-GR" dirty="0" smtClean="0"/>
              <a:t>στην οποία ελλιμενίζεται το πλοίο μέσω του πλοιάρχου αυτού, ο οποίος τις υποβάλλει αυτοπροσώπως ή δια του ναυτικού πράκτορα του πλοίου, μετά του </a:t>
            </a:r>
            <a:r>
              <a:rPr lang="el-GR" b="1" dirty="0" smtClean="0"/>
              <a:t>ναυτολογίου </a:t>
            </a:r>
            <a:r>
              <a:rPr lang="el-GR" dirty="0" smtClean="0"/>
              <a:t>του πλοίου και των </a:t>
            </a:r>
            <a:r>
              <a:rPr lang="el-GR" b="1" dirty="0" smtClean="0"/>
              <a:t>ναυτικών φυλλαδίων</a:t>
            </a:r>
            <a:r>
              <a:rPr lang="el-GR" dirty="0" smtClean="0"/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b="1" u="sng" dirty="0" smtClean="0"/>
              <a:t>β) οι ναυτικοί της περ. γ΄ της παρ. 1 του άρθρου 1 (</a:t>
            </a:r>
            <a:r>
              <a:rPr lang="el-GR" b="1" u="sng" dirty="0" err="1" smtClean="0"/>
              <a:t>απολυθέντες</a:t>
            </a:r>
            <a:r>
              <a:rPr lang="el-GR" b="1" u="sng" dirty="0" smtClean="0"/>
              <a:t> από 1-3-2020 έως 30-3-2020)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b="1" dirty="0" smtClean="0"/>
              <a:t>Αίτηση - υπεύθυνη δήλωση στην αρμόδια Λιμενική Αρχή – ίδια διαδικασία με τους λοιπούς ναυτικούς.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(Εφόσον το πλοίο έχει κλείσει ναυτολόγιο ή δεν ελλιμενίζεται σε περιοχή αρμοδιότητας ελληνικής Λιμενικής Αρχής στο εσωτερικό, η  Αίτηση – υπεύθυνη δήλωση υποβάλλεται στη Λιμενική Αρχή του τόπου κατοικίας του ναυτικού</a:t>
            </a:r>
            <a:r>
              <a:rPr lang="el-GR" sz="1400" dirty="0" smtClean="0"/>
              <a:t>).</a:t>
            </a:r>
            <a:endParaRPr lang="el-GR" sz="1400" b="1" u="sng" dirty="0"/>
          </a:p>
        </p:txBody>
      </p:sp>
    </p:spTree>
    <p:extLst>
      <p:ext uri="{BB962C8B-B14F-4D97-AF65-F5344CB8AC3E}">
        <p14:creationId xmlns:p14="http://schemas.microsoft.com/office/powerpoint/2010/main" val="26306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Διαδικασία χορήγησης </a:t>
            </a:r>
            <a:br>
              <a:rPr lang="el-GR" dirty="0"/>
            </a:br>
            <a:r>
              <a:rPr lang="el-GR" dirty="0"/>
              <a:t>αποζημίωσης ειδικού σκοπού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1035354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b="1" u="sng" dirty="0" smtClean="0"/>
              <a:t>Ενέργειες λιμενικών αρχών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/>
              <a:t>-</a:t>
            </a:r>
            <a:r>
              <a:rPr lang="el-GR" dirty="0" smtClean="0"/>
              <a:t>Καταχώρηση της εγγραφής </a:t>
            </a:r>
            <a:r>
              <a:rPr lang="el-GR" b="1" dirty="0"/>
              <a:t>«αναστολή σύμβασης από .... έως </a:t>
            </a:r>
            <a:r>
              <a:rPr lang="el-GR" b="1" dirty="0" smtClean="0"/>
              <a:t>....»</a:t>
            </a:r>
            <a:r>
              <a:rPr lang="el-GR" dirty="0" smtClean="0"/>
              <a:t> </a:t>
            </a:r>
            <a:r>
              <a:rPr lang="el-GR" dirty="0"/>
              <a:t>στο </a:t>
            </a:r>
            <a:r>
              <a:rPr lang="el-GR" b="1" dirty="0"/>
              <a:t>ναυτολόγιο </a:t>
            </a:r>
            <a:r>
              <a:rPr lang="el-GR" dirty="0"/>
              <a:t>του πλοίου όσο και στο </a:t>
            </a:r>
            <a:r>
              <a:rPr lang="el-GR" b="1" dirty="0"/>
              <a:t>ναυτικό φυλλάδιο του ναυτικού</a:t>
            </a:r>
            <a:r>
              <a:rPr lang="el-GR" dirty="0"/>
              <a:t> </a:t>
            </a:r>
            <a:r>
              <a:rPr lang="el-GR" dirty="0" smtClean="0"/>
              <a:t>(για </a:t>
            </a:r>
            <a:r>
              <a:rPr lang="el-GR" dirty="0"/>
              <a:t>τις </a:t>
            </a:r>
            <a:r>
              <a:rPr lang="el-GR" dirty="0" smtClean="0"/>
              <a:t>κατηγορίες ναυτικών </a:t>
            </a:r>
            <a:r>
              <a:rPr lang="el-GR" dirty="0"/>
              <a:t>των περ. α΄ και β΄ της παρ. 1 του άρθρου 1,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-Καταχώρηση της εγγραφής </a:t>
            </a:r>
            <a:r>
              <a:rPr lang="el-GR" b="1" dirty="0"/>
              <a:t>«υπαγωγή στην προστασία της από 30-03-2020 Π.Ν.Π.»</a:t>
            </a:r>
            <a:r>
              <a:rPr lang="el-GR" dirty="0"/>
              <a:t> στη σελίδα της τελευταίας απόλυσης του ναυτικού </a:t>
            </a:r>
            <a:r>
              <a:rPr lang="el-GR" dirty="0" smtClean="0"/>
              <a:t>φυλλαδίου (για </a:t>
            </a:r>
            <a:r>
              <a:rPr lang="el-GR" dirty="0"/>
              <a:t>την κατηγορία </a:t>
            </a:r>
            <a:r>
              <a:rPr lang="el-GR" dirty="0" smtClean="0"/>
              <a:t>ναυτικών της </a:t>
            </a:r>
            <a:r>
              <a:rPr lang="el-GR" dirty="0"/>
              <a:t>περ. γ΄ της παρ. 1 του άρθρου </a:t>
            </a:r>
            <a:r>
              <a:rPr lang="el-GR" dirty="0" smtClean="0"/>
              <a:t>1)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-</a:t>
            </a:r>
            <a:r>
              <a:rPr lang="el-GR" b="1" dirty="0" smtClean="0"/>
              <a:t>Σύνταξη καταλόγων</a:t>
            </a:r>
            <a:r>
              <a:rPr lang="el-GR" dirty="0" smtClean="0"/>
              <a:t> </a:t>
            </a:r>
            <a:r>
              <a:rPr lang="el-GR" dirty="0"/>
              <a:t>των αιτηθέντων </a:t>
            </a:r>
            <a:r>
              <a:rPr lang="el-GR" dirty="0" smtClean="0"/>
              <a:t>ναυτικών (υπόδειγμα </a:t>
            </a:r>
            <a:r>
              <a:rPr lang="el-GR" dirty="0"/>
              <a:t>του Παραρτήματος Γ</a:t>
            </a:r>
            <a:r>
              <a:rPr lang="el-GR" dirty="0" smtClean="0"/>
              <a:t>΄),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-</a:t>
            </a:r>
            <a:r>
              <a:rPr lang="el-GR" b="1" dirty="0" smtClean="0"/>
              <a:t>Αποστολή των καταλόγων στον </a:t>
            </a:r>
            <a:r>
              <a:rPr lang="el-GR" b="1" dirty="0"/>
              <a:t>Οίκο </a:t>
            </a:r>
            <a:r>
              <a:rPr lang="el-GR" b="1" dirty="0" err="1"/>
              <a:t>Ναύτου</a:t>
            </a:r>
            <a:r>
              <a:rPr lang="el-GR" dirty="0"/>
              <a:t> και </a:t>
            </a:r>
            <a:r>
              <a:rPr lang="el-GR" b="1" dirty="0" smtClean="0"/>
              <a:t>τήρηση ειδικού αρχείου</a:t>
            </a:r>
            <a:r>
              <a:rPr lang="el-GR" dirty="0" smtClean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el-GR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100" b="1" u="sng" dirty="0" smtClean="0"/>
              <a:t>Ενέργειες Οίκου </a:t>
            </a:r>
            <a:r>
              <a:rPr lang="el-GR" sz="2100" b="1" u="sng" dirty="0" err="1" smtClean="0"/>
              <a:t>Ναύτου</a:t>
            </a:r>
            <a:endParaRPr lang="el-GR" sz="2100" b="1" u="sng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-σταδιακή </a:t>
            </a:r>
            <a:r>
              <a:rPr lang="el-GR" b="1" dirty="0" smtClean="0"/>
              <a:t>καταβολή </a:t>
            </a:r>
            <a:r>
              <a:rPr lang="el-GR" b="1" dirty="0"/>
              <a:t>των </a:t>
            </a:r>
            <a:r>
              <a:rPr lang="el-GR" b="1" dirty="0" smtClean="0"/>
              <a:t>αποζημιώσεων εντός </a:t>
            </a:r>
            <a:r>
              <a:rPr lang="el-GR" b="1" dirty="0"/>
              <a:t>μηνός από την παραλαβή των καταλόγων</a:t>
            </a:r>
            <a:r>
              <a:rPr lang="el-GR" dirty="0"/>
              <a:t> </a:t>
            </a:r>
            <a:endParaRPr lang="el-GR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/>
              <a:t>- ενημέρωση της Διεύθυνσης </a:t>
            </a:r>
            <a:r>
              <a:rPr lang="el-GR" dirty="0"/>
              <a:t>Ναυτικής Εργασίας του Υπουργείου Ναυτιλίας και Νησιωτικής Πολιτικής και </a:t>
            </a:r>
            <a:r>
              <a:rPr lang="el-GR" dirty="0" smtClean="0"/>
              <a:t>του </a:t>
            </a:r>
            <a:r>
              <a:rPr lang="el-GR" dirty="0"/>
              <a:t>Ν.Α.Τ</a:t>
            </a:r>
            <a:r>
              <a:rPr lang="el-GR" dirty="0" smtClean="0"/>
              <a:t>. για την ολοκλήρωση </a:t>
            </a:r>
            <a:r>
              <a:rPr lang="el-GR" dirty="0"/>
              <a:t>της </a:t>
            </a:r>
            <a:r>
              <a:rPr lang="el-GR" dirty="0" smtClean="0"/>
              <a:t>διαδικασίας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431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ΠΑΡΑΡΤΗΜΑΤΑ – ΠΙΝΑΚΕΣ – ΥΠΕΥΘΥΝΕΣ ΔΗΛΩΣΕΙΣ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1" y="1825625"/>
            <a:ext cx="10739906" cy="4351338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/>
              <a:t>Βρίσκονται στην</a:t>
            </a:r>
            <a:r>
              <a:rPr lang="en-US" sz="2400" dirty="0" smtClean="0"/>
              <a:t> </a:t>
            </a:r>
            <a:r>
              <a:rPr lang="el-GR" sz="2400" b="1" u="sng" dirty="0" smtClean="0"/>
              <a:t>Υπουργική </a:t>
            </a:r>
            <a:r>
              <a:rPr lang="el-GR" sz="2400" b="1" u="sng" dirty="0"/>
              <a:t>Απόφαση υπ’ </a:t>
            </a:r>
            <a:r>
              <a:rPr lang="el-GR" sz="2400" b="1" u="sng" dirty="0" err="1"/>
              <a:t>αριθμ</a:t>
            </a:r>
            <a:r>
              <a:rPr lang="el-GR" sz="2400" b="1" u="sng" dirty="0"/>
              <a:t>. 2242.10/21372/2020 </a:t>
            </a:r>
            <a:r>
              <a:rPr lang="el-GR" sz="2400" b="1" dirty="0"/>
              <a:t>«Μηχανισμός εφαρμογής των μέτρων στήριξης της ναυτικής εργασίας για την αντιμετώπιση των επιπτώσεων της πανδημίας του </a:t>
            </a:r>
            <a:r>
              <a:rPr lang="el-GR" sz="2400" b="1" dirty="0" err="1"/>
              <a:t>κορωνοϊού</a:t>
            </a:r>
            <a:r>
              <a:rPr lang="el-GR" sz="2400" b="1" dirty="0"/>
              <a:t> COVID-19» των Υπουργών Εργασίας και Κοινωνικών Υποθέσεων –Ναυτιλίας και Νησιωτικής </a:t>
            </a:r>
            <a:r>
              <a:rPr lang="el-GR" sz="2400" b="1" dirty="0" smtClean="0"/>
              <a:t>Πολιτικής, η οποία έχει αναρτηθεί την </a:t>
            </a:r>
            <a:r>
              <a:rPr lang="el-GR" sz="2400" b="1" u="sng" dirty="0" smtClean="0"/>
              <a:t>2-4-2020</a:t>
            </a:r>
            <a:r>
              <a:rPr lang="el-GR" sz="2400" b="1" dirty="0" smtClean="0"/>
              <a:t> στο </a:t>
            </a:r>
            <a:r>
              <a:rPr lang="en-US" sz="2400" b="1" dirty="0" smtClean="0"/>
              <a:t>site </a:t>
            </a:r>
            <a:r>
              <a:rPr lang="el-GR" sz="2400" b="1" dirty="0" smtClean="0"/>
              <a:t>της ΠΕΜΕΝ </a:t>
            </a:r>
            <a:r>
              <a:rPr lang="el-GR" sz="2400" b="1" u="sng" dirty="0" smtClean="0"/>
              <a:t>(</a:t>
            </a:r>
            <a:r>
              <a:rPr lang="en-US" sz="2400" b="1" u="sng" dirty="0" smtClean="0"/>
              <a:t>www.pemen.gr)</a:t>
            </a:r>
            <a:endParaRPr lang="el-GR" sz="2400" b="1" u="sng" dirty="0"/>
          </a:p>
          <a:p>
            <a:pPr algn="just"/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3363483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19241_TF02923944" id="{971B5A59-B5F9-4BFA-8340-B88E469511CE}" vid="{9D6590F3-D85D-4161-B30C-997C5E4D3721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4873beb7-5857-4685-be1f-d57550cc96c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Καλώς ορίσατε στο PowerPoint</Template>
  <TotalTime>178</TotalTime>
  <Words>1089</Words>
  <Application>Microsoft Office PowerPoint</Application>
  <PresentationFormat>Ευρεία οθόνη</PresentationFormat>
  <Paragraphs>74</Paragraphs>
  <Slides>10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WelcomeDoc</vt:lpstr>
      <vt:lpstr>         Μέτρα στήριξης ναυτικής εργασίας λόγω της πανδημίας  του κορωνοϊού </vt:lpstr>
      <vt:lpstr>Σχετικά νομοθετήματα</vt:lpstr>
      <vt:lpstr>Δικαιούχοι της έκτακτης οικονομικής ενίσχυσης,  ως αποζημίωσης ειδικού σκοπού  του άρθρου 63 της Π.Ν.Π. (άρθρο 1 παρ.1 της Υπουργικής απόφασης)  </vt:lpstr>
      <vt:lpstr>Συνέπειες αναστολής εργασιακής σχέσης</vt:lpstr>
      <vt:lpstr>Συνέχεια κατηγοριών δικαιούχων</vt:lpstr>
      <vt:lpstr>Διαδικασία χορήγησης  αποζημίωσης ειδικού σκοπού</vt:lpstr>
      <vt:lpstr>Διαδικασία χορήγησης  αποζημίωσης ειδικού σκοπού</vt:lpstr>
      <vt:lpstr>Διαδικασία χορήγησης  αποζημίωσης ειδικού σκοπού</vt:lpstr>
      <vt:lpstr>ΠΑΡΑΡΤΗΜΑΤΑ – ΠΙΝΑΚΕΣ – ΥΠΕΥΘΥΝΕΣ ΔΗΛΩΣΕΙΣ</vt:lpstr>
      <vt:lpstr>ΣΧΟΛΙΑ - ΕΠΙΣΗΜΑΝΣΕΙΣ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Μέτρα στήριξης ναυτικής εργασίας λόγω της πανδημίας  του κορωνοϊού </dc:title>
  <dc:creator>b-q</dc:creator>
  <cp:keywords/>
  <cp:lastModifiedBy>b-q</cp:lastModifiedBy>
  <cp:revision>22</cp:revision>
  <dcterms:created xsi:type="dcterms:W3CDTF">2020-04-06T08:06:38Z</dcterms:created>
  <dcterms:modified xsi:type="dcterms:W3CDTF">2020-04-13T11:27:03Z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